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96537"/>
            <a:ext cx="8596668" cy="1320800"/>
          </a:xfrm>
        </p:spPr>
        <p:txBody>
          <a:bodyPr/>
          <a:lstStyle/>
          <a:p>
            <a:pPr algn="ctr"/>
            <a:r>
              <a:rPr lang="nl-NL" sz="5400" dirty="0">
                <a:solidFill>
                  <a:srgbClr val="90C226"/>
                </a:solidFill>
              </a:rPr>
              <a:t>Werk en 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Boek pedagogisch werk 2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nl-N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Angerenstein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Welzijn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60" y="2686271"/>
            <a:ext cx="5079452" cy="33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Inhoud van dit thema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31"/>
            </a:pPr>
            <a:r>
              <a:rPr lang="nl-NL" dirty="0" smtClean="0"/>
              <a:t>Planningen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Activiteitenplanning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Organisatie en uitvoering rondom planningen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Werkplanning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Timemanagement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Methoden voor timemanagement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Kritische beroepssituatie</a:t>
            </a:r>
          </a:p>
          <a:p>
            <a:pPr>
              <a:buFont typeface="+mj-lt"/>
              <a:buAutoNum type="arabicPeriod" startAt="31"/>
            </a:pPr>
            <a:r>
              <a:rPr lang="nl-NL" dirty="0" smtClean="0"/>
              <a:t>Verdieping: Prioriteiten matrix van Eisenhouwer</a:t>
            </a:r>
          </a:p>
          <a:p>
            <a:pPr>
              <a:buFont typeface="+mj-lt"/>
              <a:buAutoNum type="arabicPeriod" startAt="31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93" y="1501022"/>
            <a:ext cx="2635855" cy="17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3.1 Planningen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In je werk heb je te maken met </a:t>
            </a:r>
            <a:r>
              <a:rPr lang="nl-NL" dirty="0" smtClean="0">
                <a:solidFill>
                  <a:srgbClr val="FF0000"/>
                </a:solidFill>
              </a:rPr>
              <a:t>planningen</a:t>
            </a:r>
            <a:endParaRPr lang="nl-NL" dirty="0" smtClean="0"/>
          </a:p>
          <a:p>
            <a:r>
              <a:rPr lang="nl-NL" dirty="0" smtClean="0">
                <a:solidFill>
                  <a:schemeClr val="tx1"/>
                </a:solidFill>
              </a:rPr>
              <a:t>Je plant activiteiten en je werk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Timemanagement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tx1"/>
                </a:solidFill>
              </a:rPr>
              <a:t>kan je helpen je aan je planning </a:t>
            </a:r>
            <a:r>
              <a:rPr lang="nl-NL" dirty="0" smtClean="0">
                <a:solidFill>
                  <a:srgbClr val="FF0000"/>
                </a:solidFill>
              </a:rPr>
              <a:t>te houden </a:t>
            </a:r>
            <a:r>
              <a:rPr lang="nl-NL" dirty="0" smtClean="0">
                <a:solidFill>
                  <a:schemeClr val="tx1"/>
                </a:solidFill>
              </a:rPr>
              <a:t>en j</a:t>
            </a:r>
            <a:r>
              <a:rPr lang="nl-NL" dirty="0" smtClean="0"/>
              <a:t>e </a:t>
            </a:r>
            <a:r>
              <a:rPr lang="nl-NL" dirty="0" smtClean="0">
                <a:solidFill>
                  <a:srgbClr val="FF0000"/>
                </a:solidFill>
              </a:rPr>
              <a:t>tijd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effectief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tx1"/>
                </a:solidFill>
              </a:rPr>
              <a:t>in te delen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Er zijn allerlei </a:t>
            </a:r>
            <a:r>
              <a:rPr lang="nl-NL" dirty="0" smtClean="0">
                <a:solidFill>
                  <a:srgbClr val="FF0000"/>
                </a:solidFill>
              </a:rPr>
              <a:t>methoden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tx1"/>
                </a:solidFill>
              </a:rPr>
              <a:t>voor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timemanagement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Operationele</a:t>
            </a:r>
            <a:r>
              <a:rPr lang="nl-NL" dirty="0" smtClean="0">
                <a:solidFill>
                  <a:srgbClr val="FF0000"/>
                </a:solidFill>
              </a:rPr>
              <a:t> planningen </a:t>
            </a:r>
            <a:r>
              <a:rPr lang="nl-NL" dirty="0" smtClean="0">
                <a:solidFill>
                  <a:schemeClr val="tx1"/>
                </a:solidFill>
              </a:rPr>
              <a:t>zijn </a:t>
            </a:r>
            <a:r>
              <a:rPr lang="nl-NL" dirty="0" smtClean="0">
                <a:solidFill>
                  <a:srgbClr val="FF0000"/>
                </a:solidFill>
              </a:rPr>
              <a:t>gericht</a:t>
            </a:r>
            <a:r>
              <a:rPr lang="nl-NL" dirty="0" smtClean="0">
                <a:solidFill>
                  <a:schemeClr val="tx1"/>
                </a:solidFill>
              </a:rPr>
              <a:t> op de </a:t>
            </a:r>
            <a:r>
              <a:rPr lang="nl-NL" dirty="0" smtClean="0">
                <a:solidFill>
                  <a:srgbClr val="FF0000"/>
                </a:solidFill>
              </a:rPr>
              <a:t>uitvoering</a:t>
            </a:r>
            <a:r>
              <a:rPr lang="nl-NL" dirty="0" smtClean="0">
                <a:solidFill>
                  <a:schemeClr val="tx1"/>
                </a:solidFill>
              </a:rPr>
              <a:t> denk bijvoorbeeld aan een </a:t>
            </a:r>
            <a:r>
              <a:rPr lang="nl-NL" dirty="0" smtClean="0">
                <a:solidFill>
                  <a:srgbClr val="FF0000"/>
                </a:solidFill>
              </a:rPr>
              <a:t>activiteitenplanning </a:t>
            </a:r>
            <a:r>
              <a:rPr lang="nl-NL" dirty="0" smtClean="0">
                <a:solidFill>
                  <a:schemeClr val="tx1"/>
                </a:solidFill>
              </a:rPr>
              <a:t>of</a:t>
            </a:r>
            <a:r>
              <a:rPr lang="nl-NL" dirty="0" smtClean="0">
                <a:solidFill>
                  <a:srgbClr val="FF0000"/>
                </a:solidFill>
              </a:rPr>
              <a:t> werkplanning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Een </a:t>
            </a:r>
            <a:r>
              <a:rPr lang="nl-NL" dirty="0" smtClean="0">
                <a:solidFill>
                  <a:srgbClr val="FF0000"/>
                </a:solidFill>
              </a:rPr>
              <a:t>activiteitenplanning</a:t>
            </a:r>
            <a:r>
              <a:rPr lang="nl-NL" dirty="0" smtClean="0">
                <a:solidFill>
                  <a:schemeClr val="tx1"/>
                </a:solidFill>
              </a:rPr>
              <a:t> is de planning van </a:t>
            </a:r>
            <a:r>
              <a:rPr lang="nl-NL" dirty="0" smtClean="0">
                <a:solidFill>
                  <a:srgbClr val="FF0000"/>
                </a:solidFill>
              </a:rPr>
              <a:t>activiteiten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Bijvoorbeeld: </a:t>
            </a:r>
            <a:r>
              <a:rPr lang="nl-NL" dirty="0" smtClean="0">
                <a:solidFill>
                  <a:schemeClr val="tx1"/>
                </a:solidFill>
              </a:rPr>
              <a:t>een ouderavond of afscheidsavond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In  een </a:t>
            </a:r>
            <a:r>
              <a:rPr lang="nl-NL" dirty="0" smtClean="0">
                <a:solidFill>
                  <a:srgbClr val="FF0000"/>
                </a:solidFill>
              </a:rPr>
              <a:t>werkplanning</a:t>
            </a:r>
            <a:r>
              <a:rPr lang="nl-NL" dirty="0" smtClean="0">
                <a:solidFill>
                  <a:schemeClr val="tx1"/>
                </a:solidFill>
              </a:rPr>
              <a:t> kun je zien </a:t>
            </a:r>
            <a:r>
              <a:rPr lang="nl-NL" dirty="0" smtClean="0">
                <a:solidFill>
                  <a:srgbClr val="FF0000"/>
                </a:solidFill>
              </a:rPr>
              <a:t>wanneer</a:t>
            </a:r>
            <a:r>
              <a:rPr lang="nl-NL" dirty="0" smtClean="0">
                <a:solidFill>
                  <a:schemeClr val="tx1"/>
                </a:solidFill>
              </a:rPr>
              <a:t> iemand </a:t>
            </a:r>
            <a:r>
              <a:rPr lang="nl-NL" dirty="0" smtClean="0">
                <a:solidFill>
                  <a:srgbClr val="FF0000"/>
                </a:solidFill>
              </a:rPr>
              <a:t>werkt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67" y="703543"/>
            <a:ext cx="4590269" cy="20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3.2 Activiteitenplanning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2245" y="2160588"/>
            <a:ext cx="8596668" cy="3880773"/>
          </a:xfrm>
        </p:spPr>
        <p:txBody>
          <a:bodyPr/>
          <a:lstStyle/>
          <a:p>
            <a:r>
              <a:rPr lang="nl-NL" dirty="0" smtClean="0"/>
              <a:t>De planning van activiteiten is </a:t>
            </a:r>
            <a:r>
              <a:rPr lang="nl-NL" dirty="0" smtClean="0">
                <a:solidFill>
                  <a:srgbClr val="FF0000"/>
                </a:solidFill>
              </a:rPr>
              <a:t>opgedeeld in kleinere plannen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 smtClean="0">
                <a:solidFill>
                  <a:srgbClr val="FF0000"/>
                </a:solidFill>
              </a:rPr>
              <a:t>jaarplanning</a:t>
            </a:r>
            <a:r>
              <a:rPr lang="nl-NL" dirty="0" smtClean="0">
                <a:solidFill>
                  <a:schemeClr val="tx1"/>
                </a:solidFill>
              </a:rPr>
              <a:t> is het grootste plan, deze wordt weer </a:t>
            </a:r>
            <a:r>
              <a:rPr lang="nl-NL" dirty="0" smtClean="0">
                <a:solidFill>
                  <a:srgbClr val="FF0000"/>
                </a:solidFill>
              </a:rPr>
              <a:t>onderverdeeld</a:t>
            </a:r>
            <a:r>
              <a:rPr lang="nl-NL" dirty="0" smtClean="0">
                <a:solidFill>
                  <a:schemeClr val="tx1"/>
                </a:solidFill>
              </a:rPr>
              <a:t> in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Maand-week en dagplanningen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 smtClean="0">
                <a:solidFill>
                  <a:srgbClr val="FF0000"/>
                </a:solidFill>
              </a:rPr>
              <a:t>jaarplanning</a:t>
            </a:r>
            <a:r>
              <a:rPr lang="nl-NL" dirty="0" smtClean="0">
                <a:solidFill>
                  <a:schemeClr val="tx1"/>
                </a:solidFill>
              </a:rPr>
              <a:t> bestaat </a:t>
            </a:r>
            <a:r>
              <a:rPr lang="nl-NL" dirty="0" smtClean="0">
                <a:solidFill>
                  <a:srgbClr val="FF0000"/>
                </a:solidFill>
              </a:rPr>
              <a:t>uit de grote lijnen</a:t>
            </a:r>
            <a:r>
              <a:rPr lang="nl-NL" dirty="0" smtClean="0">
                <a:solidFill>
                  <a:schemeClr val="tx1"/>
                </a:solidFill>
              </a:rPr>
              <a:t>,  uit een </a:t>
            </a:r>
            <a:r>
              <a:rPr lang="nl-NL" dirty="0" smtClean="0">
                <a:solidFill>
                  <a:srgbClr val="FF0000"/>
                </a:solidFill>
              </a:rPr>
              <a:t>overzicht</a:t>
            </a:r>
            <a:r>
              <a:rPr lang="nl-NL" dirty="0" smtClean="0">
                <a:solidFill>
                  <a:schemeClr val="tx1"/>
                </a:solidFill>
              </a:rPr>
              <a:t> van activiteiten over het </a:t>
            </a:r>
            <a:r>
              <a:rPr lang="nl-NL" dirty="0" smtClean="0">
                <a:solidFill>
                  <a:srgbClr val="FF0000"/>
                </a:solidFill>
              </a:rPr>
              <a:t>hele jaar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Bijv.: Oudergesprekken, vergaderingen, vakanties en feesten zijn hierin opgenomen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 smtClean="0">
                <a:solidFill>
                  <a:srgbClr val="FF0000"/>
                </a:solidFill>
              </a:rPr>
              <a:t>maandplanning</a:t>
            </a:r>
            <a:r>
              <a:rPr lang="nl-NL" dirty="0" smtClean="0">
                <a:solidFill>
                  <a:schemeClr val="tx1"/>
                </a:solidFill>
              </a:rPr>
              <a:t> geeft een overzicht van alle activiteiten per </a:t>
            </a:r>
            <a:r>
              <a:rPr lang="nl-NL" dirty="0" smtClean="0">
                <a:solidFill>
                  <a:srgbClr val="FF0000"/>
                </a:solidFill>
              </a:rPr>
              <a:t>maand</a:t>
            </a:r>
            <a:r>
              <a:rPr lang="nl-NL" dirty="0" smtClean="0">
                <a:solidFill>
                  <a:schemeClr val="tx1"/>
                </a:solidFill>
              </a:rPr>
              <a:t>, de </a:t>
            </a:r>
            <a:r>
              <a:rPr lang="nl-NL" dirty="0" smtClean="0">
                <a:solidFill>
                  <a:srgbClr val="FF0000"/>
                </a:solidFill>
              </a:rPr>
              <a:t>week</a:t>
            </a:r>
            <a:r>
              <a:rPr lang="nl-NL" dirty="0" smtClean="0">
                <a:solidFill>
                  <a:schemeClr val="tx1"/>
                </a:solidFill>
              </a:rPr>
              <a:t> planning </a:t>
            </a:r>
            <a:r>
              <a:rPr lang="nl-NL" dirty="0" smtClean="0">
                <a:solidFill>
                  <a:srgbClr val="FF0000"/>
                </a:solidFill>
              </a:rPr>
              <a:t>per week </a:t>
            </a:r>
            <a:r>
              <a:rPr lang="nl-NL" dirty="0" smtClean="0">
                <a:solidFill>
                  <a:schemeClr val="tx1"/>
                </a:solidFill>
              </a:rPr>
              <a:t>en de </a:t>
            </a:r>
            <a:r>
              <a:rPr lang="nl-NL" dirty="0" smtClean="0">
                <a:solidFill>
                  <a:srgbClr val="FF0000"/>
                </a:solidFill>
              </a:rPr>
              <a:t>dagplanning</a:t>
            </a:r>
            <a:r>
              <a:rPr lang="nl-NL" dirty="0" smtClean="0">
                <a:solidFill>
                  <a:schemeClr val="tx1"/>
                </a:solidFill>
              </a:rPr>
              <a:t> geeft het </a:t>
            </a:r>
            <a:r>
              <a:rPr lang="nl-NL" dirty="0" smtClean="0">
                <a:solidFill>
                  <a:srgbClr val="FF0000"/>
                </a:solidFill>
              </a:rPr>
              <a:t>verloop van een dag weer </a:t>
            </a:r>
            <a:r>
              <a:rPr lang="nl-NL" dirty="0" smtClean="0">
                <a:solidFill>
                  <a:schemeClr val="tx1"/>
                </a:solidFill>
              </a:rPr>
              <a:t>met de activiteiten die daarbij horen.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De planning wordt steeds concreter en gedetailleerder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84" y="1342368"/>
            <a:ext cx="1636441" cy="16364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5043536"/>
            <a:ext cx="1818694" cy="15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3.2.1 Betrokkenheid bij 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directie</a:t>
            </a:r>
            <a:r>
              <a:rPr lang="nl-NL" dirty="0" smtClean="0"/>
              <a:t> van een school maakt de planning </a:t>
            </a:r>
            <a:r>
              <a:rPr lang="nl-NL" dirty="0" smtClean="0">
                <a:solidFill>
                  <a:srgbClr val="FF0000"/>
                </a:solidFill>
              </a:rPr>
              <a:t>samen</a:t>
            </a:r>
            <a:r>
              <a:rPr lang="nl-NL" dirty="0" smtClean="0"/>
              <a:t> met </a:t>
            </a:r>
            <a:r>
              <a:rPr lang="nl-NL" dirty="0" smtClean="0">
                <a:solidFill>
                  <a:srgbClr val="FF0000"/>
                </a:solidFill>
              </a:rPr>
              <a:t>team</a:t>
            </a:r>
          </a:p>
          <a:p>
            <a:r>
              <a:rPr lang="nl-NL" dirty="0" smtClean="0"/>
              <a:t>Werk je als </a:t>
            </a:r>
            <a:r>
              <a:rPr lang="nl-NL" dirty="0" smtClean="0">
                <a:solidFill>
                  <a:srgbClr val="FF0000"/>
                </a:solidFill>
              </a:rPr>
              <a:t>onderwijsassistent</a:t>
            </a:r>
            <a:r>
              <a:rPr lang="nl-NL" dirty="0" smtClean="0"/>
              <a:t> dan kun je </a:t>
            </a:r>
            <a:r>
              <a:rPr lang="nl-NL" dirty="0" smtClean="0">
                <a:solidFill>
                  <a:srgbClr val="FF0000"/>
                </a:solidFill>
              </a:rPr>
              <a:t>betrokken zijn </a:t>
            </a:r>
            <a:r>
              <a:rPr lang="nl-NL" dirty="0" smtClean="0"/>
              <a:t>bij het maken van een </a:t>
            </a:r>
            <a:r>
              <a:rPr lang="nl-NL" dirty="0" smtClean="0">
                <a:solidFill>
                  <a:srgbClr val="FF0000"/>
                </a:solidFill>
              </a:rPr>
              <a:t>activiteitenplan</a:t>
            </a:r>
          </a:p>
          <a:p>
            <a:r>
              <a:rPr lang="nl-NL" dirty="0" smtClean="0"/>
              <a:t>In de kinderopvang is de </a:t>
            </a:r>
            <a:r>
              <a:rPr lang="nl-NL" dirty="0" smtClean="0">
                <a:solidFill>
                  <a:srgbClr val="FF0000"/>
                </a:solidFill>
              </a:rPr>
              <a:t>gespecialiseerd pedagogisch medewerker verantwoordelijk</a:t>
            </a:r>
            <a:r>
              <a:rPr lang="nl-NL" dirty="0" smtClean="0"/>
              <a:t> voor de </a:t>
            </a:r>
            <a:r>
              <a:rPr lang="nl-NL" dirty="0" smtClean="0">
                <a:solidFill>
                  <a:srgbClr val="FF0000"/>
                </a:solidFill>
              </a:rPr>
              <a:t>planning</a:t>
            </a:r>
            <a:r>
              <a:rPr lang="nl-NL" dirty="0" smtClean="0"/>
              <a:t> en de </a:t>
            </a:r>
            <a:r>
              <a:rPr lang="nl-NL" dirty="0" smtClean="0">
                <a:solidFill>
                  <a:srgbClr val="FF0000"/>
                </a:solidFill>
              </a:rPr>
              <a:t>verdeling</a:t>
            </a:r>
            <a:r>
              <a:rPr lang="nl-NL" dirty="0" smtClean="0"/>
              <a:t> van taken rondom activiteiten, die maakt de planning ook </a:t>
            </a:r>
            <a:r>
              <a:rPr lang="nl-NL" dirty="0" smtClean="0">
                <a:solidFill>
                  <a:srgbClr val="FF0000"/>
                </a:solidFill>
              </a:rPr>
              <a:t>in overleg </a:t>
            </a:r>
            <a:r>
              <a:rPr lang="nl-NL" dirty="0" smtClean="0"/>
              <a:t>met  het </a:t>
            </a:r>
            <a:r>
              <a:rPr lang="nl-NL" dirty="0" smtClean="0">
                <a:solidFill>
                  <a:srgbClr val="FF0000"/>
                </a:solidFill>
              </a:rPr>
              <a:t>team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156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3.3 Organisatie </a:t>
            </a:r>
            <a:r>
              <a:rPr lang="nl-NL" b="1" dirty="0"/>
              <a:t>en uitvoering rondom planningen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15618"/>
            <a:ext cx="8596668" cy="3880773"/>
          </a:xfrm>
        </p:spPr>
        <p:txBody>
          <a:bodyPr/>
          <a:lstStyle/>
          <a:p>
            <a:r>
              <a:rPr lang="nl-NL" dirty="0" smtClean="0"/>
              <a:t>Een </a:t>
            </a:r>
            <a:r>
              <a:rPr lang="nl-NL" dirty="0" smtClean="0">
                <a:solidFill>
                  <a:srgbClr val="FF0000"/>
                </a:solidFill>
              </a:rPr>
              <a:t>activiteitenplanning</a:t>
            </a:r>
            <a:r>
              <a:rPr lang="nl-NL" dirty="0" smtClean="0"/>
              <a:t> is een </a:t>
            </a:r>
            <a:r>
              <a:rPr lang="nl-NL" dirty="0" smtClean="0">
                <a:solidFill>
                  <a:srgbClr val="FF0000"/>
                </a:solidFill>
              </a:rPr>
              <a:t>leidraad</a:t>
            </a:r>
            <a:r>
              <a:rPr lang="nl-NL" dirty="0" smtClean="0"/>
              <a:t> in je werk</a:t>
            </a:r>
          </a:p>
          <a:p>
            <a:r>
              <a:rPr lang="nl-NL" dirty="0" smtClean="0"/>
              <a:t>Hierin lees je welke activiteiten er zijn voor de kinderen, de ouders en het personeel</a:t>
            </a:r>
          </a:p>
          <a:p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jaarplanning</a:t>
            </a:r>
            <a:r>
              <a:rPr lang="nl-NL" dirty="0" smtClean="0"/>
              <a:t> moet klaar zijn voor het </a:t>
            </a:r>
            <a:r>
              <a:rPr lang="nl-NL" dirty="0" smtClean="0">
                <a:solidFill>
                  <a:srgbClr val="FF0000"/>
                </a:solidFill>
              </a:rPr>
              <a:t>begin</a:t>
            </a:r>
            <a:r>
              <a:rPr lang="nl-NL" dirty="0" smtClean="0"/>
              <a:t> van een nieuw </a:t>
            </a:r>
            <a:r>
              <a:rPr lang="nl-NL" dirty="0" smtClean="0">
                <a:solidFill>
                  <a:srgbClr val="FF0000"/>
                </a:solidFill>
              </a:rPr>
              <a:t>schooljaar</a:t>
            </a:r>
          </a:p>
          <a:p>
            <a:r>
              <a:rPr lang="nl-NL" dirty="0" smtClean="0"/>
              <a:t>Bij het maken van een </a:t>
            </a:r>
            <a:r>
              <a:rPr lang="nl-NL" dirty="0" smtClean="0">
                <a:solidFill>
                  <a:srgbClr val="FF0000"/>
                </a:solidFill>
              </a:rPr>
              <a:t>maandplanning</a:t>
            </a:r>
            <a:r>
              <a:rPr lang="nl-NL" dirty="0" smtClean="0"/>
              <a:t> kijk je als team naar de </a:t>
            </a:r>
            <a:r>
              <a:rPr lang="nl-NL" dirty="0" smtClean="0">
                <a:solidFill>
                  <a:srgbClr val="FF0000"/>
                </a:solidFill>
              </a:rPr>
              <a:t>einddoelstellingen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Maandplanningen </a:t>
            </a:r>
            <a:r>
              <a:rPr lang="nl-NL" dirty="0" smtClean="0">
                <a:solidFill>
                  <a:schemeClr val="tx1"/>
                </a:solidFill>
              </a:rPr>
              <a:t>werk je </a:t>
            </a:r>
            <a:r>
              <a:rPr lang="nl-NL" dirty="0" smtClean="0">
                <a:solidFill>
                  <a:srgbClr val="FF0000"/>
                </a:solidFill>
              </a:rPr>
              <a:t>gedetailleerd</a:t>
            </a:r>
            <a:r>
              <a:rPr lang="nl-NL" dirty="0" smtClean="0">
                <a:solidFill>
                  <a:schemeClr val="tx1"/>
                </a:solidFill>
              </a:rPr>
              <a:t> uit in </a:t>
            </a:r>
            <a:r>
              <a:rPr lang="nl-NL" dirty="0" smtClean="0">
                <a:solidFill>
                  <a:srgbClr val="FF0000"/>
                </a:solidFill>
              </a:rPr>
              <a:t>week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smtClean="0">
                <a:solidFill>
                  <a:srgbClr val="FF0000"/>
                </a:solidFill>
              </a:rPr>
              <a:t>dagplanningen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Je</a:t>
            </a:r>
            <a:r>
              <a:rPr lang="nl-NL" dirty="0" smtClean="0">
                <a:solidFill>
                  <a:schemeClr val="tx1"/>
                </a:solidFill>
              </a:rPr>
              <a:t> houdt hierbij </a:t>
            </a:r>
            <a:r>
              <a:rPr lang="nl-NL" dirty="0" smtClean="0">
                <a:solidFill>
                  <a:srgbClr val="FF0000"/>
                </a:solidFill>
              </a:rPr>
              <a:t>rekening</a:t>
            </a:r>
            <a:r>
              <a:rPr lang="nl-NL" dirty="0" smtClean="0">
                <a:solidFill>
                  <a:schemeClr val="tx1"/>
                </a:solidFill>
              </a:rPr>
              <a:t> met de </a:t>
            </a:r>
            <a:r>
              <a:rPr lang="nl-NL" dirty="0" smtClean="0">
                <a:solidFill>
                  <a:srgbClr val="FF0000"/>
                </a:solidFill>
              </a:rPr>
              <a:t>pedagogische uitgangspunten </a:t>
            </a:r>
            <a:r>
              <a:rPr lang="nl-NL" dirty="0" smtClean="0">
                <a:solidFill>
                  <a:schemeClr val="tx1"/>
                </a:solidFill>
              </a:rPr>
              <a:t>van de </a:t>
            </a:r>
            <a:r>
              <a:rPr lang="nl-NL" dirty="0" smtClean="0">
                <a:solidFill>
                  <a:srgbClr val="FF0000"/>
                </a:solidFill>
              </a:rPr>
              <a:t>organisatie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In het </a:t>
            </a:r>
            <a:r>
              <a:rPr lang="nl-NL" dirty="0" smtClean="0">
                <a:solidFill>
                  <a:srgbClr val="FF0000"/>
                </a:solidFill>
              </a:rPr>
              <a:t>onderwijs</a:t>
            </a:r>
            <a:r>
              <a:rPr lang="nl-NL" dirty="0" smtClean="0">
                <a:solidFill>
                  <a:schemeClr val="tx1"/>
                </a:solidFill>
              </a:rPr>
              <a:t> moet je ook </a:t>
            </a:r>
            <a:r>
              <a:rPr lang="nl-NL" dirty="0" smtClean="0">
                <a:solidFill>
                  <a:srgbClr val="FF0000"/>
                </a:solidFill>
              </a:rPr>
              <a:t>rekening houden met het rooster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3.3.1 organisatie en pedagogische uitgangspunten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het maken van een </a:t>
            </a:r>
            <a:r>
              <a:rPr lang="nl-NL" dirty="0" smtClean="0">
                <a:solidFill>
                  <a:srgbClr val="FF0000"/>
                </a:solidFill>
              </a:rPr>
              <a:t>dag-weekplanning</a:t>
            </a:r>
            <a:r>
              <a:rPr lang="nl-NL" dirty="0" smtClean="0"/>
              <a:t> moet je </a:t>
            </a:r>
            <a:r>
              <a:rPr lang="nl-NL" dirty="0" smtClean="0">
                <a:solidFill>
                  <a:srgbClr val="FF0000"/>
                </a:solidFill>
              </a:rPr>
              <a:t>rekening houden </a:t>
            </a:r>
            <a:r>
              <a:rPr lang="nl-NL" dirty="0" smtClean="0"/>
              <a:t>met </a:t>
            </a:r>
            <a:r>
              <a:rPr lang="nl-NL" dirty="0" smtClean="0">
                <a:solidFill>
                  <a:srgbClr val="FF0000"/>
                </a:solidFill>
              </a:rPr>
              <a:t>afspraken</a:t>
            </a:r>
            <a:r>
              <a:rPr lang="nl-NL" dirty="0" smtClean="0"/>
              <a:t> die </a:t>
            </a:r>
            <a:r>
              <a:rPr lang="nl-NL" dirty="0" smtClean="0">
                <a:solidFill>
                  <a:srgbClr val="FF0000"/>
                </a:solidFill>
              </a:rPr>
              <a:t>gelden</a:t>
            </a:r>
            <a:r>
              <a:rPr lang="nl-NL" dirty="0" smtClean="0"/>
              <a:t> op je </a:t>
            </a:r>
            <a:r>
              <a:rPr lang="nl-NL" dirty="0" smtClean="0">
                <a:solidFill>
                  <a:srgbClr val="FF0000"/>
                </a:solidFill>
              </a:rPr>
              <a:t>werkplek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Denk aan: afspraken over het </a:t>
            </a:r>
            <a:r>
              <a:rPr lang="nl-NL" dirty="0" smtClean="0">
                <a:solidFill>
                  <a:srgbClr val="FF0000"/>
                </a:solidFill>
              </a:rPr>
              <a:t>halen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smtClean="0">
                <a:solidFill>
                  <a:srgbClr val="FF0000"/>
                </a:solidFill>
              </a:rPr>
              <a:t>brengen</a:t>
            </a:r>
            <a:r>
              <a:rPr lang="nl-NL" dirty="0" smtClean="0">
                <a:solidFill>
                  <a:schemeClr val="tx1"/>
                </a:solidFill>
              </a:rPr>
              <a:t> van </a:t>
            </a:r>
            <a:r>
              <a:rPr lang="nl-NL" dirty="0" smtClean="0">
                <a:solidFill>
                  <a:srgbClr val="FF0000"/>
                </a:solidFill>
              </a:rPr>
              <a:t>kinderen</a:t>
            </a:r>
            <a:r>
              <a:rPr lang="nl-NL" dirty="0" smtClean="0">
                <a:solidFill>
                  <a:schemeClr val="tx1"/>
                </a:solidFill>
              </a:rPr>
              <a:t>, naar het </a:t>
            </a:r>
            <a:r>
              <a:rPr lang="nl-NL" dirty="0" smtClean="0">
                <a:solidFill>
                  <a:srgbClr val="FF0000"/>
                </a:solidFill>
              </a:rPr>
              <a:t>toilet</a:t>
            </a:r>
            <a:r>
              <a:rPr lang="nl-NL" dirty="0" smtClean="0">
                <a:solidFill>
                  <a:schemeClr val="tx1"/>
                </a:solidFill>
              </a:rPr>
              <a:t> gaan of </a:t>
            </a:r>
            <a:r>
              <a:rPr lang="nl-NL" dirty="0" smtClean="0">
                <a:solidFill>
                  <a:srgbClr val="FF0000"/>
                </a:solidFill>
              </a:rPr>
              <a:t>vaste rituelen</a:t>
            </a:r>
            <a:r>
              <a:rPr lang="nl-NL" dirty="0" smtClean="0">
                <a:solidFill>
                  <a:schemeClr val="tx1"/>
                </a:solidFill>
              </a:rPr>
              <a:t>, zoals bij het </a:t>
            </a:r>
            <a:r>
              <a:rPr lang="nl-NL" dirty="0" smtClean="0">
                <a:solidFill>
                  <a:srgbClr val="FF0000"/>
                </a:solidFill>
              </a:rPr>
              <a:t>eten en drinken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38" y="3898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23869"/>
            <a:ext cx="8596668" cy="4616970"/>
          </a:xfrm>
        </p:spPr>
        <p:txBody>
          <a:bodyPr>
            <a:normAutofit/>
          </a:bodyPr>
          <a:lstStyle/>
          <a:p>
            <a:r>
              <a:rPr lang="nl-NL" dirty="0"/>
              <a:t>Ga naar welzijn.angerenstein.nl</a:t>
            </a:r>
          </a:p>
          <a:p>
            <a:r>
              <a:rPr lang="nl-NL" dirty="0"/>
              <a:t>Ga naar </a:t>
            </a:r>
            <a:r>
              <a:rPr lang="nl-NL" dirty="0" smtClean="0"/>
              <a:t>Pedagogisch werk 2</a:t>
            </a:r>
          </a:p>
          <a:p>
            <a:r>
              <a:rPr lang="nl-NL" dirty="0" smtClean="0"/>
              <a:t>Naar </a:t>
            </a:r>
            <a:r>
              <a:rPr lang="nl-NL" dirty="0"/>
              <a:t>VW thema </a:t>
            </a:r>
            <a:r>
              <a:rPr lang="nl-NL" dirty="0" smtClean="0"/>
              <a:t>1 of 3 (afhankelijk van welk boek je hebt bovenste </a:t>
            </a:r>
            <a:r>
              <a:rPr lang="nl-NL" dirty="0"/>
              <a:t>bestandje van de twee)</a:t>
            </a:r>
          </a:p>
          <a:p>
            <a:r>
              <a:rPr lang="nl-NL" dirty="0">
                <a:solidFill>
                  <a:srgbClr val="FF0000"/>
                </a:solidFill>
              </a:rPr>
              <a:t>Maak </a:t>
            </a:r>
            <a:r>
              <a:rPr lang="nl-NL" dirty="0" smtClean="0">
                <a:solidFill>
                  <a:srgbClr val="FF0000"/>
                </a:solidFill>
              </a:rPr>
              <a:t>opdracht: </a:t>
            </a:r>
            <a:r>
              <a:rPr lang="nl-NL" dirty="0">
                <a:solidFill>
                  <a:srgbClr val="FF0000"/>
                </a:solidFill>
              </a:rPr>
              <a:t>2 (zonder stap 4), </a:t>
            </a:r>
            <a:r>
              <a:rPr lang="nl-NL" dirty="0" smtClean="0">
                <a:solidFill>
                  <a:srgbClr val="FF0000"/>
                </a:solidFill>
              </a:rPr>
              <a:t>opdracht </a:t>
            </a:r>
            <a:r>
              <a:rPr lang="nl-NL" dirty="0">
                <a:solidFill>
                  <a:srgbClr val="FF0000"/>
                </a:solidFill>
              </a:rPr>
              <a:t>: 3 t/m 8 </a:t>
            </a:r>
            <a:r>
              <a:rPr lang="nl-NL" dirty="0" smtClean="0">
                <a:solidFill>
                  <a:srgbClr val="FF0000"/>
                </a:solidFill>
              </a:rPr>
              <a:t>, opdracht</a:t>
            </a:r>
            <a:r>
              <a:rPr lang="nl-NL" dirty="0">
                <a:solidFill>
                  <a:srgbClr val="FF0000"/>
                </a:solidFill>
              </a:rPr>
              <a:t>: 11 + 12 Opdracht: KBS Thema </a:t>
            </a:r>
            <a:r>
              <a:rPr lang="nl-NL" dirty="0" smtClean="0">
                <a:solidFill>
                  <a:srgbClr val="FF0000"/>
                </a:solidFill>
              </a:rPr>
              <a:t>1, samen </a:t>
            </a:r>
            <a:r>
              <a:rPr lang="nl-NL" dirty="0">
                <a:solidFill>
                  <a:srgbClr val="FF0000"/>
                </a:solidFill>
              </a:rPr>
              <a:t>overleggen is prima</a:t>
            </a:r>
          </a:p>
          <a:p>
            <a:r>
              <a:rPr lang="nl-NL" dirty="0"/>
              <a:t>Sla je opdrachten goed op in je pc, is bij de </a:t>
            </a:r>
            <a:r>
              <a:rPr lang="nl-NL" dirty="0" smtClean="0"/>
              <a:t>toets week (je </a:t>
            </a:r>
            <a:r>
              <a:rPr lang="nl-NL" dirty="0"/>
              <a:t>bewijs van inzet en voorwaarde om bij de toets een geldig cijfer te kunnen halen.</a:t>
            </a:r>
          </a:p>
          <a:p>
            <a:r>
              <a:rPr lang="nl-NL" dirty="0"/>
              <a:t>Aan het eind van </a:t>
            </a:r>
            <a:r>
              <a:rPr lang="nl-NL" dirty="0" smtClean="0"/>
              <a:t>deze of begin volgende </a:t>
            </a:r>
            <a:r>
              <a:rPr lang="nl-NL" dirty="0"/>
              <a:t>les bespreken we de opdrachten na</a:t>
            </a:r>
          </a:p>
          <a:p>
            <a:r>
              <a:rPr lang="nl-NL" dirty="0"/>
              <a:t>Vóór de toets: inleveren alle gemaakte lesopdrachten (in één mail alle bestanden) naar </a:t>
            </a:r>
            <a:r>
              <a:rPr lang="nl-NL" dirty="0" smtClean="0"/>
              <a:t>f.groen@noorderpoort.nl                                                                                   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709" y="3245526"/>
            <a:ext cx="317629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3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521</Words>
  <Application>Microsoft Office PowerPoint</Application>
  <PresentationFormat>Breedbeeld</PresentationFormat>
  <Paragraphs>52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Werk en planning</vt:lpstr>
      <vt:lpstr>Inhoud van dit thema</vt:lpstr>
      <vt:lpstr>3.1 Planningen </vt:lpstr>
      <vt:lpstr>3.2 Activiteitenplanning </vt:lpstr>
      <vt:lpstr>3.2.1 Betrokkenheid bij planning</vt:lpstr>
      <vt:lpstr>3.3 Organisatie en uitvoering rondom planningen </vt:lpstr>
      <vt:lpstr>3.3.1 organisatie en pedagogische uitgangspunten</vt:lpstr>
      <vt:lpstr>Opdrachten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 en planning</dc:title>
  <dc:creator>Toon Groen</dc:creator>
  <cp:lastModifiedBy>Toon Groen</cp:lastModifiedBy>
  <cp:revision>20</cp:revision>
  <dcterms:created xsi:type="dcterms:W3CDTF">2019-11-15T13:16:11Z</dcterms:created>
  <dcterms:modified xsi:type="dcterms:W3CDTF">2019-11-17T19:46:36Z</dcterms:modified>
</cp:coreProperties>
</file>